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9" r:id="rId8"/>
    <p:sldId id="270" r:id="rId9"/>
    <p:sldId id="261" r:id="rId10"/>
    <p:sldId id="271" r:id="rId11"/>
    <p:sldId id="262" r:id="rId12"/>
    <p:sldId id="272" r:id="rId13"/>
    <p:sldId id="273" r:id="rId14"/>
    <p:sldId id="263" r:id="rId15"/>
    <p:sldId id="274" r:id="rId16"/>
    <p:sldId id="275" r:id="rId17"/>
    <p:sldId id="276" r:id="rId18"/>
    <p:sldId id="264" r:id="rId19"/>
    <p:sldId id="277" r:id="rId20"/>
    <p:sldId id="278" r:id="rId21"/>
    <p:sldId id="279" r:id="rId22"/>
    <p:sldId id="265" r:id="rId23"/>
    <p:sldId id="280" r:id="rId24"/>
    <p:sldId id="266" r:id="rId25"/>
    <p:sldId id="26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9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8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4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9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6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7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8944"/>
            <a:ext cx="7772400" cy="1470025"/>
          </a:xfrm>
        </p:spPr>
        <p:txBody>
          <a:bodyPr/>
          <a:lstStyle/>
          <a:p>
            <a:r>
              <a:rPr lang="en-US" dirty="0" smtClean="0"/>
              <a:t>Chapter 8</a:t>
            </a:r>
            <a:br>
              <a:rPr lang="en-US" dirty="0" smtClean="0"/>
            </a:br>
            <a:r>
              <a:rPr lang="en-US" dirty="0" smtClean="0"/>
              <a:t>Historical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2159" y="4120161"/>
            <a:ext cx="7606041" cy="1795726"/>
          </a:xfrm>
        </p:spPr>
        <p:txBody>
          <a:bodyPr>
            <a:normAutofit/>
          </a:bodyPr>
          <a:lstStyle/>
          <a:p>
            <a:r>
              <a:rPr lang="en-US" dirty="0" err="1" smtClean="0"/>
              <a:t>L’Estrange</a:t>
            </a:r>
            <a:r>
              <a:rPr lang="en-US" dirty="0" smtClean="0"/>
              <a:t> S. (2014). In: Mills J and Birks M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smtClean="0"/>
              <a:t>eds) </a:t>
            </a:r>
            <a:r>
              <a:rPr lang="en-US" i="1" dirty="0"/>
              <a:t>Qualitative methodologies: A practical guide. </a:t>
            </a:r>
            <a:r>
              <a:rPr lang="en-US" dirty="0"/>
              <a:t>London:</a:t>
            </a:r>
            <a:r>
              <a:rPr lang="en-US" i="1" dirty="0"/>
              <a:t> </a:t>
            </a:r>
            <a:r>
              <a:rPr lang="en-US" dirty="0"/>
              <a:t>Sage Publications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42152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Aligning philosophy and </a:t>
            </a:r>
            <a:br>
              <a:rPr lang="en-US" dirty="0"/>
            </a:br>
            <a:r>
              <a:rPr lang="en-US" dirty="0"/>
              <a:t>methodology with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Important to have a well-defined research interest, clarity of purpose and a precise set of research questions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Philosophy and methodology required for coherence can cogency of a research study but they do not specify preconditions for the form of enquiry to be undertaken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45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Incapacity of historical research to produce customized data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Reliance on a given society or culture to produce potential data sources and to collect and maintain them through institutions i.e. libraries, museums, archives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Researcher gathers raw materials from institutions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Raw materials will come to constitute the study’s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0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Scope of data reduced by:</a:t>
            </a:r>
          </a:p>
          <a:p>
            <a:r>
              <a:rPr lang="en-US" dirty="0" smtClean="0"/>
              <a:t>Limited life span of materials used for records and documents i.e. paper, ink, stone</a:t>
            </a:r>
          </a:p>
          <a:p>
            <a:r>
              <a:rPr lang="en-US" dirty="0" smtClean="0"/>
              <a:t>Select minority of documents and artifacts deemed important enough to be preserved</a:t>
            </a:r>
          </a:p>
          <a:p>
            <a:r>
              <a:rPr lang="en-US" dirty="0" smtClean="0"/>
              <a:t>Lack of organizing and archiving of artifacts </a:t>
            </a:r>
          </a:p>
          <a:p>
            <a:r>
              <a:rPr lang="en-US" dirty="0" smtClean="0"/>
              <a:t>Restrictive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2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Digitization of records and access to digitized archives via the internet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Digitization had transformed a research task that previously could take days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Reach and repertoire of historical researchers enhanced courtesy of the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5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Use the same techniques as any form of documentary research: content analysis, discourse analysis, narrative analysis , life-story analysis, biography, hermeneutic </a:t>
            </a:r>
            <a:r>
              <a:rPr lang="en-US" sz="1400" dirty="0" smtClean="0"/>
              <a:t>(Scott, 1990; Plummer, 2001; McCulloch, 2004; Prior, 2003; Prior, 2011)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Difference is the consideration of the historicity of documents/artifacts and the position of the researcher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99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Sensitivity to temporal context of historical documents and artifacts</a:t>
            </a:r>
          </a:p>
          <a:p>
            <a:pPr>
              <a:spcAft>
                <a:spcPts val="1800"/>
              </a:spcAft>
            </a:pPr>
            <a:r>
              <a:rPr lang="en-US" dirty="0"/>
              <a:t>N</a:t>
            </a:r>
            <a:r>
              <a:rPr lang="en-US" dirty="0" smtClean="0"/>
              <a:t>eed </a:t>
            </a:r>
            <a:r>
              <a:rPr lang="en-US" dirty="0"/>
              <a:t>to be aware of the function of </a:t>
            </a:r>
            <a:r>
              <a:rPr lang="en-US" dirty="0" smtClean="0"/>
              <a:t>documents/artifacts </a:t>
            </a:r>
            <a:r>
              <a:rPr lang="en-US" dirty="0"/>
              <a:t>used in the time in which they were </a:t>
            </a:r>
            <a:r>
              <a:rPr lang="en-US" dirty="0" smtClean="0"/>
              <a:t>composed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familiarize </a:t>
            </a:r>
            <a:r>
              <a:rPr lang="en-US" dirty="0" smtClean="0"/>
              <a:t>yourself </a:t>
            </a:r>
            <a:r>
              <a:rPr lang="en-US" dirty="0"/>
              <a:t>with the custom and practice deployed in their construction</a:t>
            </a:r>
            <a:r>
              <a:rPr lang="en-A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01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No extant techniques </a:t>
            </a:r>
            <a:r>
              <a:rPr lang="en-US" dirty="0"/>
              <a:t>can claim primacy within historical research</a:t>
            </a:r>
            <a:r>
              <a:rPr lang="en-AU" dirty="0"/>
              <a:t> </a:t>
            </a:r>
            <a:endParaRPr lang="en-AU" dirty="0" smtClean="0"/>
          </a:p>
          <a:p>
            <a:pPr>
              <a:spcAft>
                <a:spcPts val="1200"/>
              </a:spcAft>
            </a:pPr>
            <a:r>
              <a:rPr lang="en-US" dirty="0"/>
              <a:t>S</a:t>
            </a:r>
            <a:r>
              <a:rPr lang="en-US" dirty="0" smtClean="0"/>
              <a:t>tatistical </a:t>
            </a:r>
            <a:r>
              <a:rPr lang="en-US" dirty="0"/>
              <a:t>analysis </a:t>
            </a:r>
            <a:r>
              <a:rPr lang="en-US" dirty="0" smtClean="0"/>
              <a:t>especially </a:t>
            </a:r>
            <a:r>
              <a:rPr lang="en-US" dirty="0"/>
              <a:t>prominent in economic history and historical </a:t>
            </a:r>
            <a:r>
              <a:rPr lang="en-US" dirty="0" smtClean="0"/>
              <a:t>demography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C</a:t>
            </a:r>
            <a:r>
              <a:rPr lang="en-US" dirty="0" smtClean="0"/>
              <a:t>ontent </a:t>
            </a:r>
            <a:r>
              <a:rPr lang="en-US" dirty="0"/>
              <a:t>analysis and discourse analysis are common in studies of politics and the </a:t>
            </a:r>
            <a:r>
              <a:rPr lang="en-US" dirty="0" smtClean="0"/>
              <a:t>media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Narrative analysis common technique in studies of processes of historic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91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Textualist</a:t>
            </a:r>
            <a:r>
              <a:rPr lang="en-US" dirty="0" smtClean="0"/>
              <a:t> techniques such as hermeneutics and deconstruction favored in study of thought and ideas</a:t>
            </a:r>
          </a:p>
          <a:p>
            <a:r>
              <a:rPr lang="en-US" dirty="0" smtClean="0"/>
              <a:t>Decide what formal analytic technique best suits your data sources, topic and research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568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and rigor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Historical enquiry not reducible to a set of formal rules and procedures that can function as a formula to follow in conducting research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Historical research is a ‘craft’ – halfway between science and art </a:t>
            </a:r>
            <a:r>
              <a:rPr lang="en-US" sz="1400" dirty="0" smtClean="0"/>
              <a:t>(Bloch, 1994)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No checklist to assess that necessary steps and procedures were correctly followed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34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rigor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Critical discussion to ascertain authenticity, reliability, representativeness, appropriateness and comprehensiveness of the body of sources of data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Detailed description of precise procedures rarely provided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Footnoting of sources is prevalent to demonstrate relationship between the final text and its roots in data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7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en-US" dirty="0"/>
              <a:t>Trace the roots of historical research </a:t>
            </a:r>
            <a:endParaRPr lang="en-AU" dirty="0"/>
          </a:p>
          <a:p>
            <a:pPr marL="0" lvl="0" indent="0">
              <a:spcAft>
                <a:spcPts val="1200"/>
              </a:spcAft>
              <a:buNone/>
            </a:pPr>
            <a:r>
              <a:rPr lang="en-US" dirty="0"/>
              <a:t>Explore the diverse philosophical foundations that underpin historical research</a:t>
            </a:r>
            <a:endParaRPr lang="en-AU" dirty="0"/>
          </a:p>
          <a:p>
            <a:pPr marL="0" lvl="0" indent="0">
              <a:spcAft>
                <a:spcPts val="1200"/>
              </a:spcAft>
              <a:buNone/>
            </a:pPr>
            <a:r>
              <a:rPr lang="en-US" dirty="0"/>
              <a:t>Reconcile the unique position of the historical researcher in relation to their inquiry</a:t>
            </a:r>
            <a:endParaRPr lang="en-AU" dirty="0"/>
          </a:p>
          <a:p>
            <a:pPr marL="0" lvl="0" indent="0">
              <a:spcAft>
                <a:spcPts val="1200"/>
              </a:spcAft>
              <a:buNone/>
            </a:pPr>
            <a:r>
              <a:rPr lang="en-US" dirty="0"/>
              <a:t>Describe the implications for philosophical and methodological alignment when working with historical data sources</a:t>
            </a:r>
            <a:endParaRPr lang="en-AU" dirty="0"/>
          </a:p>
          <a:p>
            <a:pPr marL="0" lvl="0" indent="0">
              <a:spcAft>
                <a:spcPts val="1200"/>
              </a:spcAft>
              <a:buNone/>
            </a:pPr>
            <a:r>
              <a:rPr lang="en-US" dirty="0"/>
              <a:t>Outline processes of data collection and analysis and dissemination of outcomes in historical research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27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rigor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Explanation of research procedures integrated into overall argument and final presentation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Strict </a:t>
            </a:r>
            <a:r>
              <a:rPr lang="en-US" dirty="0" err="1" smtClean="0"/>
              <a:t>replicability</a:t>
            </a:r>
            <a:r>
              <a:rPr lang="en-US" dirty="0" smtClean="0"/>
              <a:t> difficult, if not impossible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Quality and rigor often found in the syntheses and capacity of the research product to intelligibly reconstruct events, processes, actions and trends</a:t>
            </a:r>
          </a:p>
        </p:txBody>
      </p:sp>
    </p:spTree>
    <p:extLst>
      <p:ext uri="{BB962C8B-B14F-4D97-AF65-F5344CB8AC3E}">
        <p14:creationId xmlns:p14="http://schemas.microsoft.com/office/powerpoint/2010/main" val="1635084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rigor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Outcome often lies in the quality of the narrative </a:t>
            </a:r>
            <a:r>
              <a:rPr lang="en-US" i="1" dirty="0"/>
              <a:t>its plausibility, coherence, insightfulness, respect for context and </a:t>
            </a:r>
            <a:r>
              <a:rPr lang="en-US" i="1" dirty="0" smtClean="0"/>
              <a:t>evidence and capacity to make better sense of some phenomenon […</a:t>
            </a:r>
            <a:r>
              <a:rPr lang="en-US" dirty="0" smtClean="0"/>
              <a:t>] </a:t>
            </a:r>
            <a:r>
              <a:rPr lang="en-US" i="1" dirty="0" smtClean="0"/>
              <a:t>than previous accounts have managed </a:t>
            </a:r>
            <a:r>
              <a:rPr lang="en-US" sz="1400" dirty="0" smtClean="0"/>
              <a:t>(</a:t>
            </a:r>
            <a:r>
              <a:rPr lang="en-US" sz="1400" dirty="0" err="1" smtClean="0"/>
              <a:t>L’Estrange</a:t>
            </a:r>
            <a:r>
              <a:rPr lang="en-US" sz="1400" dirty="0"/>
              <a:t>,</a:t>
            </a:r>
            <a:r>
              <a:rPr lang="en-US" sz="1400" dirty="0" smtClean="0"/>
              <a:t> </a:t>
            </a:r>
            <a:r>
              <a:rPr lang="en-US" sz="1400" dirty="0" smtClean="0"/>
              <a:t>2014)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00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and dissemination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Historical research in the social sciences attracts many different audiences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Core consistency of any piece of historical research is those most interested in the specific topic being investigated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Mode of presentation depends on the particular type of historical research undertaken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77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Presentation and dissemination of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Dissemination of findings is widely varied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Poster presentations or short conference presentations tend to favor quantitative studies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Qualitative historical research more at home in monograph book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84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‘Historical research methods’ covers heterogeneous ways in which researchers study the past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Particular challenges relating to the position of the historical researcher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Challenges and advantages of accessing data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Use of a range of data analysis techniques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The ‘craft’ of historical research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Variety of presentation and dissemination methods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12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Bloch M. (1954) </a:t>
            </a:r>
            <a:r>
              <a:rPr lang="en-US" i="1" dirty="0"/>
              <a:t>The Historian's Craft, </a:t>
            </a:r>
            <a:r>
              <a:rPr lang="en-US" dirty="0"/>
              <a:t>Manchester: Manchester University Press</a:t>
            </a:r>
            <a:r>
              <a:rPr lang="en-US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McCulloch </a:t>
            </a:r>
            <a:r>
              <a:rPr lang="en-US" dirty="0"/>
              <a:t>G. (2004) </a:t>
            </a:r>
            <a:r>
              <a:rPr lang="en-US" i="1" dirty="0"/>
              <a:t>Documentary Research in Education, History and the Social </a:t>
            </a:r>
            <a:r>
              <a:rPr lang="en-US" i="1" dirty="0"/>
              <a:t>S</a:t>
            </a:r>
            <a:r>
              <a:rPr lang="en-US" i="1" dirty="0" smtClean="0"/>
              <a:t>ciences</a:t>
            </a:r>
            <a:r>
              <a:rPr lang="en-US" i="1" dirty="0"/>
              <a:t>, </a:t>
            </a:r>
            <a:r>
              <a:rPr lang="en-US" dirty="0"/>
              <a:t>London: </a:t>
            </a:r>
            <a:r>
              <a:rPr lang="en-US" dirty="0" err="1" smtClean="0"/>
              <a:t>Routledge</a:t>
            </a:r>
            <a:r>
              <a:rPr lang="en-US" dirty="0" smtClean="0"/>
              <a:t> </a:t>
            </a:r>
            <a:r>
              <a:rPr lang="en-US" dirty="0" err="1" smtClean="0"/>
              <a:t>Falmer</a:t>
            </a:r>
            <a:r>
              <a:rPr lang="en-US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Miller </a:t>
            </a:r>
            <a:r>
              <a:rPr lang="en-US" dirty="0" smtClean="0"/>
              <a:t>R. </a:t>
            </a:r>
            <a:r>
              <a:rPr lang="en-US" dirty="0"/>
              <a:t>(2000) </a:t>
            </a:r>
            <a:r>
              <a:rPr lang="en-US" i="1" dirty="0"/>
              <a:t>Researching Life Stories and Family Histories, </a:t>
            </a:r>
            <a:r>
              <a:rPr lang="en-US" dirty="0"/>
              <a:t>London: Sage.</a:t>
            </a:r>
            <a:endParaRPr lang="en-AU" dirty="0"/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Miller </a:t>
            </a:r>
            <a:r>
              <a:rPr lang="en-US" dirty="0" smtClean="0"/>
              <a:t>R. </a:t>
            </a:r>
            <a:r>
              <a:rPr lang="en-US" dirty="0"/>
              <a:t>(2005) Biographical Research Methods. London: Sage</a:t>
            </a:r>
            <a:r>
              <a:rPr lang="en-US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Plummer K. (2001) </a:t>
            </a:r>
            <a:r>
              <a:rPr lang="en-US" i="1" dirty="0"/>
              <a:t>Documents of Life 2: An Invitation to Critical Humanism, </a:t>
            </a:r>
            <a:r>
              <a:rPr lang="en-US" dirty="0"/>
              <a:t>London: Sage.</a:t>
            </a:r>
            <a:endParaRPr lang="en-AU" dirty="0"/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Prior L. (2003) </a:t>
            </a:r>
            <a:r>
              <a:rPr lang="en-US" i="1" dirty="0"/>
              <a:t>Using Documents in Social Research, </a:t>
            </a:r>
            <a:r>
              <a:rPr lang="en-US" dirty="0"/>
              <a:t>London: Sage.</a:t>
            </a:r>
            <a:endParaRPr lang="en-AU" dirty="0"/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Prior L. (2011) </a:t>
            </a:r>
            <a:r>
              <a:rPr lang="en-US" i="1" dirty="0"/>
              <a:t>Using Documents and Records in Social Research</a:t>
            </a:r>
            <a:r>
              <a:rPr lang="en-US" dirty="0"/>
              <a:t>. London: Sage</a:t>
            </a:r>
            <a:r>
              <a:rPr lang="en-US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Scott </a:t>
            </a:r>
            <a:r>
              <a:rPr lang="en-US" dirty="0"/>
              <a:t>J. (1990) </a:t>
            </a:r>
            <a:r>
              <a:rPr lang="en-US" i="1" dirty="0"/>
              <a:t>A Matter of Record: Documentary Sources in Social Research, </a:t>
            </a:r>
            <a:r>
              <a:rPr lang="en-US" dirty="0"/>
              <a:t>Cambridge: Polity.</a:t>
            </a:r>
            <a:endParaRPr lang="en-AU" dirty="0"/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‘History’ as a form of chronicle has existed for millennia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Modern historical research began in the mid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Leopold von Ranke (1795-1886) leading figure who established historical enquiry as a distinct discipline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4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1960s – emergence of fields such as economic history, social history, military history, political history, diplomatic history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1960s &amp; 1970s – emergence of hybrid fields such as historical demography, historical geography, historical sociology</a:t>
            </a:r>
          </a:p>
        </p:txBody>
      </p:sp>
    </p:spTree>
    <p:extLst>
      <p:ext uri="{BB962C8B-B14F-4D97-AF65-F5344CB8AC3E}">
        <p14:creationId xmlns:p14="http://schemas.microsoft.com/office/powerpoint/2010/main" val="230356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No common underlying philosophy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Divide between those that favor the modus operandi of natural sciences and those that take a humanities or social sciences approach</a:t>
            </a:r>
          </a:p>
          <a:p>
            <a:pPr>
              <a:spcAft>
                <a:spcPts val="1800"/>
              </a:spcAft>
            </a:pPr>
            <a:r>
              <a:rPr lang="en-US" dirty="0"/>
              <a:t>C</a:t>
            </a:r>
            <a:r>
              <a:rPr lang="en-US" dirty="0" smtClean="0"/>
              <a:t>ommitted to the role of the past in shaping the present and to historical enquiry illuminating and explaining features of the contemporary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7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of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Researchers generally not in a position to directly engage with their subject matter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Exceptions are: life-course studies, oral history, biographical research </a:t>
            </a:r>
            <a:r>
              <a:rPr lang="en-US" sz="1400" dirty="0" smtClean="0"/>
              <a:t>(Miller, 2000; Miller, 2005)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Existence of relevant data is sometimes in doubt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0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of the researcher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946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Learning how to use quite foreign materials as evidence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Scope of misinterpretation is rife i.e. ornate daggers as armament or jewelry?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Set aside and critically assess taken-for-granted assumptions and presumptions of the researcher’s own culture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1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of the researcher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Be wary of ‘anachronism’: projecting present assumptions into the past</a:t>
            </a:r>
          </a:p>
          <a:p>
            <a:pPr>
              <a:spcAft>
                <a:spcPts val="1800"/>
              </a:spcAft>
            </a:pPr>
            <a:r>
              <a:rPr lang="en-US" dirty="0"/>
              <a:t>Benefits </a:t>
            </a:r>
            <a:r>
              <a:rPr lang="en-US" dirty="0" smtClean="0"/>
              <a:t>and challenges of </a:t>
            </a:r>
            <a:r>
              <a:rPr lang="en-US" dirty="0"/>
              <a:t>hindsight in knowing the outcome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834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</a:t>
            </a:r>
            <a:br>
              <a:rPr lang="en-US" dirty="0" smtClean="0"/>
            </a:br>
            <a:r>
              <a:rPr lang="en-US" dirty="0" smtClean="0"/>
              <a:t>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Philosophy and methodology subordinated to what the research question asks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Developing a focused research question shapes the inquiry and orients the researcher towards particular types of source material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Refining the research question leads to more precise formulation of questions the researcher will put to source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662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1241</Words>
  <Application>Microsoft Macintosh PowerPoint</Application>
  <PresentationFormat>On-screen Show (4:3)</PresentationFormat>
  <Paragraphs>106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Chapter 8 Historical research</vt:lpstr>
      <vt:lpstr>Learning objectives</vt:lpstr>
      <vt:lpstr>History of the methodology</vt:lpstr>
      <vt:lpstr>History of the methodology</vt:lpstr>
      <vt:lpstr>Philosophical underpinnings</vt:lpstr>
      <vt:lpstr>Position of the researcher</vt:lpstr>
      <vt:lpstr>Position of the researcher</vt:lpstr>
      <vt:lpstr>Position of the researcher</vt:lpstr>
      <vt:lpstr>Aligning philosophy and  methodology with purpose</vt:lpstr>
      <vt:lpstr>Aligning philosophy and  methodology with purpose</vt:lpstr>
      <vt:lpstr>Data generation and collection</vt:lpstr>
      <vt:lpstr>Data generation and collection</vt:lpstr>
      <vt:lpstr>Data generation and collection</vt:lpstr>
      <vt:lpstr>Analysis of data</vt:lpstr>
      <vt:lpstr>Analysis of data</vt:lpstr>
      <vt:lpstr>Analysis of data</vt:lpstr>
      <vt:lpstr>Analysis of data</vt:lpstr>
      <vt:lpstr>Quality and rigor</vt:lpstr>
      <vt:lpstr>Quality and rigor</vt:lpstr>
      <vt:lpstr>Quality and rigor</vt:lpstr>
      <vt:lpstr>Quality and rigor</vt:lpstr>
      <vt:lpstr>Presentation and dissemination of findings</vt:lpstr>
      <vt:lpstr>Presentation and dissemination of findings</vt:lpstr>
      <vt:lpstr>Summary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JenniferCS</dc:creator>
  <cp:lastModifiedBy>JenniferCS</cp:lastModifiedBy>
  <cp:revision>24</cp:revision>
  <dcterms:created xsi:type="dcterms:W3CDTF">2013-05-29T04:12:45Z</dcterms:created>
  <dcterms:modified xsi:type="dcterms:W3CDTF">2013-08-26T03:36:28Z</dcterms:modified>
</cp:coreProperties>
</file>